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8" r:id="rId4"/>
    <p:sldId id="266" r:id="rId5"/>
    <p:sldId id="267" r:id="rId6"/>
    <p:sldId id="268" r:id="rId7"/>
    <p:sldId id="272" r:id="rId8"/>
    <p:sldId id="262" r:id="rId9"/>
    <p:sldId id="264" r:id="rId10"/>
    <p:sldId id="269" r:id="rId11"/>
    <p:sldId id="265" r:id="rId12"/>
    <p:sldId id="273" r:id="rId13"/>
    <p:sldId id="274" r:id="rId14"/>
    <p:sldId id="271" r:id="rId15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79" d="100"/>
          <a:sy n="79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3D684-7DD6-4C91-9FFF-EB04639FF840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304E-03BA-42B9-BAC7-75C0270AAFA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259F4-CE5F-470B-921B-A050C6537F0F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0590-B83E-4E71-86F7-AE8AF486C4F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78E5-42F9-4A31-BF71-99D6BE66DC28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87D2-4879-4DF7-AEC5-52FC4209683E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2EA9-F1EF-431A-9B3B-86ED4C120537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0BD2-2FB6-47AC-AF00-E39695BB5B4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5BF0C-13F0-411C-9729-B7F41A9ADA43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3644-D250-4347-9C84-F36B796A4C0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82AD-DA12-4E4C-AA04-32AC4B3DB95E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D9716-7DDE-448B-B484-7C83CE2E1BCB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DDD7-0561-4955-9623-D222CA6B8034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927F-4359-498A-A653-5128C095BBC0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DAE7-A9D6-4A3D-B2D0-65330AD962F8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185A3-BA59-4472-8BE8-4C927A329AED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00FE-097B-4815-B586-0EC82A653F12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2EC2-FD57-4CCF-A123-96C6D27DF6A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65AD0-A205-4E7F-8A4D-8889FE499A96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24F5-4675-4D71-A85E-9F0E3F0A3BE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9F84-4B1E-4C94-99C7-BCBCFA1BB89D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0AB9A-6D78-449E-A5C3-854326856F67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g-BG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774D5-A905-43DF-A76F-5F0E2133A573}" type="datetimeFigureOut">
              <a:rPr lang="bg-BG"/>
              <a:pPr>
                <a:defRPr/>
              </a:pPr>
              <a:t>7.6.2012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BDEF30-F547-41E3-B97C-27B5C9AC8F52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3314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3315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13321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13335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3336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3322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23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24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25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13326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13333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3334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3327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28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29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0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1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3332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23850" y="1341438"/>
            <a:ext cx="8501063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bg-BG" sz="1600" b="1">
              <a:solidFill>
                <a:srgbClr val="004B8A"/>
              </a:solidFill>
              <a:latin typeface="Calibri" pitchFamily="34" charset="0"/>
            </a:endParaRPr>
          </a:p>
          <a:p>
            <a:pPr algn="ctr"/>
            <a:endParaRPr lang="bg-BG" sz="1600" b="1">
              <a:latin typeface="Calibri" pitchFamily="34" charset="0"/>
            </a:endParaRPr>
          </a:p>
          <a:p>
            <a:pPr algn="ctr"/>
            <a:endParaRPr lang="en-US" sz="2800">
              <a:latin typeface="Calibri" pitchFamily="34" charset="0"/>
            </a:endParaRPr>
          </a:p>
          <a:p>
            <a:pPr algn="ctr"/>
            <a:r>
              <a:rPr lang="bg-BG" sz="2800">
                <a:latin typeface="Calibri" pitchFamily="34" charset="0"/>
              </a:rPr>
              <a:t>Рехабилитация на </a:t>
            </a:r>
            <a:endParaRPr lang="en-US" sz="2800">
              <a:latin typeface="Calibri" pitchFamily="34" charset="0"/>
            </a:endParaRPr>
          </a:p>
          <a:p>
            <a:pPr algn="ctr"/>
            <a:r>
              <a:rPr lang="bg-BG" sz="2800"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</a:p>
          <a:p>
            <a:pPr algn="ctr"/>
            <a:endParaRPr lang="bg-BG" sz="2800">
              <a:solidFill>
                <a:srgbClr val="004B8A"/>
              </a:solidFill>
              <a:latin typeface="Calibri" pitchFamily="34" charset="0"/>
            </a:endParaRPr>
          </a:p>
        </p:txBody>
      </p:sp>
      <p:pic>
        <p:nvPicPr>
          <p:cNvPr id="13317" name="Picture 9" descr="logo_gc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286500"/>
            <a:ext cx="7159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5643563"/>
            <a:ext cx="71596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6215063"/>
            <a:ext cx="13335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179388" y="4687888"/>
            <a:ext cx="87852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bg-BG" sz="2400" b="1">
                <a:ea typeface="Calibri" pitchFamily="34" charset="0"/>
                <a:cs typeface="Times New Roman" pitchFamily="18" charset="0"/>
              </a:rPr>
              <a:t>Изпълнител:</a:t>
            </a:r>
            <a:r>
              <a:rPr lang="bg-BG" sz="2400">
                <a:ea typeface="Calibri" pitchFamily="34" charset="0"/>
                <a:cs typeface="Times New Roman" pitchFamily="18" charset="0"/>
              </a:rPr>
              <a:t> ДЗЗД „ДжиСиЕф – СК-13 – Трейс Рейлинфра Консорциум”</a:t>
            </a:r>
          </a:p>
          <a:p>
            <a:pPr eaLnBrk="0" hangingPunct="0"/>
            <a:endParaRPr lang="bg-BG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8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3286125"/>
            <a:ext cx="71596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2531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2" name="TextBox 26"/>
          <p:cNvSpPr txBox="1">
            <a:spLocks noChangeArrowheads="1"/>
          </p:cNvSpPr>
          <p:nvPr/>
        </p:nvSpPr>
        <p:spPr bwMode="auto">
          <a:xfrm>
            <a:off x="3276600" y="1268413"/>
            <a:ext cx="3021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2800">
                <a:latin typeface="Calibri" pitchFamily="34" charset="0"/>
              </a:rPr>
              <a:t>Контактна мрежа</a:t>
            </a:r>
          </a:p>
        </p:txBody>
      </p:sp>
      <p:pic>
        <p:nvPicPr>
          <p:cNvPr id="22533" name="Picture 2" descr="D:\Alex\Plovdiv-bur\PiX\Snimki\Lot 1\IMGP040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857375"/>
            <a:ext cx="280828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D:\Alex\Plovdiv-bur\PiX\Snimki\Lot 1\IMGP0403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844675"/>
            <a:ext cx="28082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D:\Alex\Plovdiv-bur\PiX\Snimki\Lot 1\IMGP04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0" y="4286250"/>
            <a:ext cx="28082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5" descr="D:\Alex\Plovdiv-bur\PiX\Snimki\Lot 1\IMGP04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4286250"/>
            <a:ext cx="28082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7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22538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22552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2553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2539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2540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2541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22543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22550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2551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2544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2545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2546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2547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2548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2549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3554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5" name="TextBox 26"/>
          <p:cNvSpPr txBox="1">
            <a:spLocks noChangeArrowheads="1"/>
          </p:cNvSpPr>
          <p:nvPr/>
        </p:nvSpPr>
        <p:spPr bwMode="auto">
          <a:xfrm>
            <a:off x="1039813" y="1268413"/>
            <a:ext cx="7313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bg-BG" sz="2400">
                <a:latin typeface="Calibri" pitchFamily="34" charset="0"/>
              </a:rPr>
              <a:t>Основните видове работи са завършени</a:t>
            </a:r>
            <a:r>
              <a:rPr lang="en-US" sz="2400">
                <a:latin typeface="Calibri" pitchFamily="34" charset="0"/>
              </a:rPr>
              <a:t> </a:t>
            </a:r>
            <a:r>
              <a:rPr lang="bg-BG" sz="2400">
                <a:latin typeface="Calibri" pitchFamily="34" charset="0"/>
              </a:rPr>
              <a:t>по ПЪТ 2 </a:t>
            </a:r>
          </a:p>
          <a:p>
            <a:pPr algn="ctr"/>
            <a:r>
              <a:rPr lang="bg-BG" sz="2400">
                <a:latin typeface="Calibri" pitchFamily="34" charset="0"/>
              </a:rPr>
              <a:t>Движението е възстановено на 20 Май 2012 г.</a:t>
            </a:r>
          </a:p>
        </p:txBody>
      </p:sp>
      <p:pic>
        <p:nvPicPr>
          <p:cNvPr id="23556" name="Picture 2" descr="D:\Alex\Plovdiv-bur\PiX\26.4.12\IMG_62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060575"/>
            <a:ext cx="439261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D:\Alex\Plovdiv-bur\PiX\26.4.12\IMG_63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060575"/>
            <a:ext cx="42481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23559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23573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3574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3560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3561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3562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3563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23564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23571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3572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3565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3566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3567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3568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3569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3570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8" descr="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5732463"/>
            <a:ext cx="7159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4580" name="Rectangle 27"/>
          <p:cNvSpPr>
            <a:spLocks noChangeArrowheads="1"/>
          </p:cNvSpPr>
          <p:nvPr/>
        </p:nvSpPr>
        <p:spPr bwMode="auto">
          <a:xfrm>
            <a:off x="395288" y="1285875"/>
            <a:ext cx="8497887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>
                <a:latin typeface="Calibri" pitchFamily="34" charset="0"/>
              </a:rPr>
              <a:t>Изпълнител на трите позиции ( Лот 1, Лот 2 и Лот 3 ) е Консорциум „ ДЖИ СИ ЕФ – СК </a:t>
            </a:r>
            <a:r>
              <a:rPr lang="bg-BG"/>
              <a:t>13</a:t>
            </a:r>
            <a:r>
              <a:rPr lang="bg-BG">
                <a:latin typeface="Calibri" pitchFamily="34" charset="0"/>
              </a:rPr>
              <a:t>- ТРЕЙС РЕЙЛ ИНФРА”  по спечелена процедура и подписани договори по позиции от </a:t>
            </a:r>
            <a:r>
              <a:rPr lang="bg-BG"/>
              <a:t>08.02.2011г.</a:t>
            </a:r>
          </a:p>
          <a:p>
            <a:endParaRPr lang="bg-BG"/>
          </a:p>
          <a:p>
            <a:r>
              <a:rPr lang="bg-BG">
                <a:latin typeface="Calibri" pitchFamily="34" charset="0"/>
              </a:rPr>
              <a:t>Партньорите в консорциума извършиха разпределението на видовете работи, които ще изпълняват, като принципът е комплексно изпълнение на участъци и гари и солидарно поемане на отговорност  за окончателно завършване и предаване на обекта в експлоатация.</a:t>
            </a:r>
          </a:p>
          <a:p>
            <a:endParaRPr lang="bg-BG">
              <a:latin typeface="Calibri" pitchFamily="34" charset="0"/>
            </a:endParaRPr>
          </a:p>
          <a:p>
            <a:r>
              <a:rPr lang="bg-BG">
                <a:latin typeface="Calibri" pitchFamily="34" charset="0"/>
              </a:rPr>
              <a:t>Основен принцип на работа на Изпълнителя е професионализъм, качество и стремеж за  минимални затруднения на населението в региона и ж. п. оператора при обслужване на пътища и товари.</a:t>
            </a:r>
          </a:p>
          <a:p>
            <a:endParaRPr lang="bg-BG">
              <a:latin typeface="Calibri" pitchFamily="34" charset="0"/>
            </a:endParaRPr>
          </a:p>
          <a:p>
            <a:r>
              <a:rPr lang="bg-BG">
                <a:latin typeface="Calibri" pitchFamily="34" charset="0"/>
              </a:rPr>
              <a:t>При изпълнението на ремонтните работи се спазват всички  нормативни документи по  опазване на околната среда и защитните зони. Предвидено е изграждането на съоръжения за  достъп на хора в затруднено положение до  гарите и пероните.</a:t>
            </a:r>
          </a:p>
          <a:p>
            <a:endParaRPr lang="bg-BG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581" name="Picture 9" descr="logo_gc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6215063"/>
            <a:ext cx="7159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6215063"/>
            <a:ext cx="13335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24584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24598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4599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4585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4586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4587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4588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24589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24596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4597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4590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4591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4592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4593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4594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4595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5602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7596188" y="333375"/>
            <a:ext cx="13922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1200" b="1" i="1">
              <a:latin typeface="Calibri" pitchFamily="34" charset="0"/>
            </a:endParaRPr>
          </a:p>
        </p:txBody>
      </p:sp>
      <p:sp>
        <p:nvSpPr>
          <p:cNvPr id="25604" name="Rectangle 27"/>
          <p:cNvSpPr>
            <a:spLocks noChangeArrowheads="1"/>
          </p:cNvSpPr>
          <p:nvPr/>
        </p:nvSpPr>
        <p:spPr bwMode="auto">
          <a:xfrm>
            <a:off x="395288" y="836613"/>
            <a:ext cx="84978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bg-BG">
              <a:latin typeface="Calibri" pitchFamily="34" charset="0"/>
            </a:endParaRPr>
          </a:p>
          <a:p>
            <a:endParaRPr lang="bg-BG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5605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25608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25622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5623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5609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5610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5611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5612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25613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25620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5621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5614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5615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5616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5617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5618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5619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5606" name="Rectangle 26"/>
          <p:cNvSpPr>
            <a:spLocks noChangeArrowheads="1"/>
          </p:cNvSpPr>
          <p:nvPr/>
        </p:nvSpPr>
        <p:spPr bwMode="auto">
          <a:xfrm>
            <a:off x="250825" y="1773238"/>
            <a:ext cx="870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940425" algn="l"/>
              </a:tabLst>
            </a:pPr>
            <a:r>
              <a:rPr lang="ru-RU" b="1"/>
              <a:t>Очаквани резултати от изпълнението на проекта</a:t>
            </a:r>
          </a:p>
        </p:txBody>
      </p:sp>
      <p:sp>
        <p:nvSpPr>
          <p:cNvPr id="25607" name="Rectangle 27"/>
          <p:cNvSpPr>
            <a:spLocks noChangeArrowheads="1"/>
          </p:cNvSpPr>
          <p:nvPr/>
        </p:nvSpPr>
        <p:spPr bwMode="auto">
          <a:xfrm>
            <a:off x="323850" y="2697163"/>
            <a:ext cx="864076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60363">
              <a:buFont typeface="Wingdings" pitchFamily="2" charset="2"/>
              <a:buChar char="ü"/>
              <a:tabLst>
                <a:tab pos="342900" algn="l"/>
                <a:tab pos="630238" algn="l"/>
              </a:tabLst>
            </a:pPr>
            <a:r>
              <a:rPr lang="ru-RU" sz="1600"/>
              <a:t>Достигане на проектна  скорост: 100-160 </a:t>
            </a:r>
            <a:r>
              <a:rPr lang="en-US" sz="1600"/>
              <a:t>km</a:t>
            </a:r>
            <a:r>
              <a:rPr lang="ru-RU" sz="1600"/>
              <a:t>/</a:t>
            </a:r>
            <a:r>
              <a:rPr lang="en-US" sz="1600"/>
              <a:t>h</a:t>
            </a:r>
            <a:r>
              <a:rPr lang="ru-RU" sz="1600"/>
              <a:t>;</a:t>
            </a:r>
          </a:p>
          <a:p>
            <a:pPr indent="360363">
              <a:buFont typeface="Wingdings" pitchFamily="2" charset="2"/>
              <a:buNone/>
              <a:tabLst>
                <a:tab pos="342900" algn="l"/>
                <a:tab pos="630238" algn="l"/>
              </a:tabLst>
            </a:pPr>
            <a:endParaRPr lang="en-US" sz="1600"/>
          </a:p>
          <a:p>
            <a:pPr indent="360363">
              <a:buFont typeface="Wingdings" pitchFamily="2" charset="2"/>
              <a:buChar char="ü"/>
              <a:tabLst>
                <a:tab pos="342900" algn="l"/>
                <a:tab pos="630238" algn="l"/>
              </a:tabLst>
            </a:pPr>
            <a:r>
              <a:rPr lang="bg-BG" sz="1600"/>
              <a:t>Повишаване качеството на транспортната система в България и намаляване на разходите за поддържане на железопътната инфраструктура;</a:t>
            </a:r>
          </a:p>
          <a:p>
            <a:pPr indent="360363">
              <a:buFont typeface="Wingdings" pitchFamily="2" charset="2"/>
              <a:buNone/>
              <a:tabLst>
                <a:tab pos="342900" algn="l"/>
                <a:tab pos="630238" algn="l"/>
              </a:tabLst>
            </a:pPr>
            <a:endParaRPr lang="en-US" sz="1600"/>
          </a:p>
          <a:p>
            <a:pPr indent="360363">
              <a:buFont typeface="Wingdings" pitchFamily="2" charset="2"/>
              <a:buChar char="ü"/>
              <a:tabLst>
                <a:tab pos="342900" algn="l"/>
                <a:tab pos="630238" algn="l"/>
              </a:tabLst>
            </a:pPr>
            <a:r>
              <a:rPr lang="ru-RU" sz="1600"/>
              <a:t>Намаляване времепътуването на железопътните превози;</a:t>
            </a:r>
          </a:p>
          <a:p>
            <a:pPr indent="360363">
              <a:buFont typeface="Wingdings" pitchFamily="2" charset="2"/>
              <a:buChar char="ü"/>
              <a:tabLst>
                <a:tab pos="342900" algn="l"/>
                <a:tab pos="630238" algn="l"/>
              </a:tabLst>
            </a:pPr>
            <a:endParaRPr lang="en-US" sz="1600"/>
          </a:p>
          <a:p>
            <a:pPr indent="360363">
              <a:buFont typeface="Wingdings" pitchFamily="2" charset="2"/>
              <a:buChar char="ü"/>
              <a:tabLst>
                <a:tab pos="342900" algn="l"/>
                <a:tab pos="630238" algn="l"/>
              </a:tabLst>
            </a:pPr>
            <a:r>
              <a:rPr lang="ru-RU" sz="1600"/>
              <a:t>Повишаване на комфорта, сигурността и безопасността на железопътните превози;</a:t>
            </a:r>
          </a:p>
          <a:p>
            <a:pPr indent="360363">
              <a:buFont typeface="Wingdings" pitchFamily="2" charset="2"/>
              <a:buChar char="ü"/>
              <a:tabLst>
                <a:tab pos="342900" algn="l"/>
                <a:tab pos="630238" algn="l"/>
              </a:tabLst>
            </a:pPr>
            <a:endParaRPr lang="en-US" sz="1600"/>
          </a:p>
          <a:p>
            <a:pPr indent="360363">
              <a:buFont typeface="Wingdings" pitchFamily="2" charset="2"/>
              <a:buChar char="ü"/>
              <a:tabLst>
                <a:tab pos="342900" algn="l"/>
                <a:tab pos="630238" algn="l"/>
              </a:tabLst>
            </a:pPr>
            <a:r>
              <a:rPr lang="ru-RU" sz="1600"/>
              <a:t>Осигуряване на нови работни места в района на проекта, в това число директно и индиректно заети в строителството, съпътстващите услуги и др.;</a:t>
            </a:r>
          </a:p>
          <a:p>
            <a:pPr indent="360363">
              <a:buFont typeface="Wingdings" pitchFamily="2" charset="2"/>
              <a:buChar char="ü"/>
              <a:tabLst>
                <a:tab pos="342900" algn="l"/>
                <a:tab pos="630238" algn="l"/>
              </a:tabLst>
            </a:pPr>
            <a:endParaRPr lang="en-US" sz="1600"/>
          </a:p>
          <a:p>
            <a:pPr indent="360363">
              <a:buFont typeface="Wingdings" pitchFamily="2" charset="2"/>
              <a:buChar char="ü"/>
              <a:tabLst>
                <a:tab pos="342900" algn="l"/>
                <a:tab pos="630238" algn="l"/>
              </a:tabLst>
            </a:pPr>
            <a:r>
              <a:rPr lang="ru-RU" sz="1600"/>
              <a:t>Възможности за развитие на бизнеса, свързан с железопътен транспорт;</a:t>
            </a:r>
          </a:p>
          <a:p>
            <a:pPr indent="360363">
              <a:buFont typeface="Wingdings" pitchFamily="2" charset="2"/>
              <a:buNone/>
              <a:tabLst>
                <a:tab pos="342900" algn="l"/>
                <a:tab pos="630238" algn="l"/>
              </a:tabLst>
            </a:pPr>
            <a:endParaRPr lang="en-US" sz="1600"/>
          </a:p>
          <a:p>
            <a:pPr indent="360363">
              <a:buFont typeface="Wingdings" pitchFamily="2" charset="2"/>
              <a:buChar char="ü"/>
              <a:tabLst>
                <a:tab pos="342900" algn="l"/>
                <a:tab pos="630238" algn="l"/>
              </a:tabLst>
            </a:pPr>
            <a:r>
              <a:rPr lang="ru-RU" sz="1600"/>
              <a:t>Подобряване на екологичните условия в района на проекта.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 descr="logo_gc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6237288"/>
            <a:ext cx="7159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8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5734050"/>
            <a:ext cx="7159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25" y="6165850"/>
            <a:ext cx="1333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6630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6631" name="Rectangle 26"/>
          <p:cNvSpPr>
            <a:spLocks noChangeArrowheads="1"/>
          </p:cNvSpPr>
          <p:nvPr/>
        </p:nvSpPr>
        <p:spPr bwMode="auto">
          <a:xfrm>
            <a:off x="179388" y="1125538"/>
            <a:ext cx="87487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4000" b="1">
                <a:latin typeface="Times New Roman" pitchFamily="18" charset="0"/>
                <a:cs typeface="Times New Roman" pitchFamily="18" charset="0"/>
              </a:rPr>
              <a:t>БЛАГОДАРЯ ЗА ВНИМАНИЕТО!</a:t>
            </a:r>
          </a:p>
        </p:txBody>
      </p:sp>
      <p:grpSp>
        <p:nvGrpSpPr>
          <p:cNvPr id="26632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26633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26647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6648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6634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6635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6636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6637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26638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26645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6646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6639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6640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6641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6642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6643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6644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4338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4339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14358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4359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4345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4346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4347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4348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14349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14356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4357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4350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4351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4352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4353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4354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4355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9388" y="1357313"/>
            <a:ext cx="8601075" cy="479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bg-BG" sz="4400">
                <a:latin typeface="Calibri" pitchFamily="34" charset="0"/>
              </a:rPr>
              <a:t>История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bg-BG" b="1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МИХАЙЛОВО-КАЛОЯНОВЕЦ </a:t>
            </a:r>
            <a:endParaRPr lang="en-US" b="1">
              <a:solidFill>
                <a:srgbClr val="0D0D0D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bg-BG">
                <a:solidFill>
                  <a:srgbClr val="0D0D0D"/>
                </a:solidFill>
                <a:latin typeface="Calibri" pitchFamily="34" charset="0"/>
              </a:rPr>
              <a:t>Ж.п.г. Михайлово е открита за експлоатация </a:t>
            </a:r>
            <a:r>
              <a:rPr lang="bg-BG">
                <a:solidFill>
                  <a:srgbClr val="0D0D0D"/>
                </a:solidFill>
              </a:rPr>
              <a:t>на </a:t>
            </a:r>
            <a:r>
              <a:rPr lang="bg-BG">
                <a:solidFill>
                  <a:srgbClr val="0D0D0D"/>
                </a:solidFill>
                <a:latin typeface="Calibri" pitchFamily="34" charset="0"/>
              </a:rPr>
              <a:t>02.09.1900</a:t>
            </a:r>
            <a:r>
              <a:rPr lang="bg-BG">
                <a:solidFill>
                  <a:srgbClr val="0D0D0D"/>
                </a:solidFill>
              </a:rPr>
              <a:t>,</a:t>
            </a:r>
            <a:r>
              <a:rPr lang="bg-BG">
                <a:solidFill>
                  <a:srgbClr val="0D0D0D"/>
                </a:solidFill>
                <a:latin typeface="Calibri" pitchFamily="34" charset="0"/>
              </a:rPr>
              <a:t> а ж.п.г. Калояновец- </a:t>
            </a:r>
            <a:r>
              <a:rPr lang="en-US">
                <a:solidFill>
                  <a:srgbClr val="0D0D0D"/>
                </a:solidFill>
                <a:latin typeface="Calibri" pitchFamily="34" charset="0"/>
              </a:rPr>
              <a:t>1</a:t>
            </a:r>
            <a:r>
              <a:rPr lang="bg-BG">
                <a:solidFill>
                  <a:srgbClr val="0D0D0D"/>
                </a:solidFill>
                <a:latin typeface="Calibri" pitchFamily="34" charset="0"/>
              </a:rPr>
              <a:t>935г;</a:t>
            </a:r>
            <a:endParaRPr lang="en-US">
              <a:solidFill>
                <a:srgbClr val="0D0D0D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bg-BG" sz="1600">
                <a:solidFill>
                  <a:srgbClr val="0D0D0D"/>
                </a:solidFill>
                <a:latin typeface="Calibri" pitchFamily="34" charset="0"/>
              </a:rPr>
              <a:t>Проектна скорост на трасето</a:t>
            </a:r>
            <a:r>
              <a:rPr lang="bg-BG" sz="1600">
                <a:solidFill>
                  <a:srgbClr val="0D0D0D"/>
                </a:solidFill>
              </a:rPr>
              <a:t> </a:t>
            </a:r>
            <a:r>
              <a:rPr lang="bg-BG" sz="1600">
                <a:solidFill>
                  <a:srgbClr val="0D0D0D"/>
                </a:solidFill>
                <a:latin typeface="Calibri" pitchFamily="34" charset="0"/>
              </a:rPr>
              <a:t> 1</a:t>
            </a:r>
            <a:r>
              <a:rPr lang="en-US" sz="1600">
                <a:solidFill>
                  <a:srgbClr val="0D0D0D"/>
                </a:solidFill>
                <a:latin typeface="Calibri" pitchFamily="34" charset="0"/>
              </a:rPr>
              <a:t>30</a:t>
            </a:r>
            <a:r>
              <a:rPr lang="bg-BG" sz="1600">
                <a:solidFill>
                  <a:srgbClr val="0D0D0D"/>
                </a:solidFill>
                <a:latin typeface="Calibri" pitchFamily="34" charset="0"/>
              </a:rPr>
              <a:t> км/ч;</a:t>
            </a:r>
            <a:endParaRPr lang="en-US" sz="1600">
              <a:solidFill>
                <a:srgbClr val="0D0D0D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bg-BG" sz="1600">
                <a:solidFill>
                  <a:srgbClr val="0D0D0D"/>
                </a:solidFill>
                <a:latin typeface="Calibri" pitchFamily="34" charset="0"/>
              </a:rPr>
              <a:t>Поради влошено техническо състояние на горното строене сегашна скорост на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bg-BG" sz="1600">
                <a:solidFill>
                  <a:srgbClr val="0D0D0D"/>
                </a:solidFill>
              </a:rPr>
              <a:t>д</a:t>
            </a:r>
            <a:r>
              <a:rPr lang="bg-BG" sz="1600">
                <a:solidFill>
                  <a:srgbClr val="0D0D0D"/>
                </a:solidFill>
                <a:latin typeface="Calibri" pitchFamily="34" charset="0"/>
              </a:rPr>
              <a:t>вижение</a:t>
            </a:r>
            <a:r>
              <a:rPr lang="en-US" sz="1600">
                <a:solidFill>
                  <a:srgbClr val="0D0D0D"/>
                </a:solidFill>
                <a:latin typeface="Calibri" pitchFamily="34" charset="0"/>
              </a:rPr>
              <a:t> </a:t>
            </a:r>
            <a:r>
              <a:rPr lang="bg-BG" sz="1600">
                <a:solidFill>
                  <a:srgbClr val="0D0D0D"/>
                </a:solidFill>
                <a:latin typeface="Calibri" pitchFamily="34" charset="0"/>
              </a:rPr>
              <a:t>на влаковете е 60 км/ч.;</a:t>
            </a:r>
            <a:endParaRPr lang="en-US" sz="1600">
              <a:solidFill>
                <a:srgbClr val="0D0D0D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bg-BG" sz="1600">
              <a:solidFill>
                <a:srgbClr val="0D0D0D"/>
              </a:solidFill>
              <a:latin typeface="Calibri" pitchFamily="34" charset="0"/>
            </a:endParaRPr>
          </a:p>
          <a:p>
            <a:pPr>
              <a:defRPr/>
            </a:pPr>
            <a:r>
              <a:rPr lang="bg-BG" sz="1600">
                <a:latin typeface="Calibri" pitchFamily="34" charset="0"/>
              </a:rPr>
              <a:t>Железопътната линия Пловдив – Бургас е част от TINA мрежата и Пан-европейски</a:t>
            </a:r>
          </a:p>
          <a:p>
            <a:pPr>
              <a:defRPr/>
            </a:pPr>
            <a:r>
              <a:rPr lang="bg-BG" sz="1600">
                <a:latin typeface="Calibri" pitchFamily="34" charset="0"/>
              </a:rPr>
              <a:t>транспортен коридор VІІІ. Съществуващата железопътна линия Пловдив – Бургас е</a:t>
            </a:r>
          </a:p>
          <a:p>
            <a:pPr>
              <a:defRPr/>
            </a:pPr>
            <a:r>
              <a:rPr lang="bg-BG" sz="1600">
                <a:latin typeface="Calibri" pitchFamily="34" charset="0"/>
              </a:rPr>
              <a:t>електрифицирана с обща дължина 292 км, от които 139 км – единична и 153 км – двойналиния. Цялата железопътна линия е оборудвана с Автоматична влакова система за сигурност (Automatic Train Protection </a:t>
            </a:r>
            <a:r>
              <a:rPr lang="bg-BG" sz="2000">
                <a:latin typeface="Calibri" pitchFamily="34" charset="0"/>
              </a:rPr>
              <a:t>System) тип ETCS ниво 1.</a:t>
            </a:r>
          </a:p>
          <a:p>
            <a:pPr algn="ctr" eaLnBrk="0" hangingPunct="0">
              <a:spcBef>
                <a:spcPct val="20000"/>
              </a:spcBef>
              <a:defRPr/>
            </a:pPr>
            <a:endParaRPr lang="bg-BG" sz="2000" b="1">
              <a:solidFill>
                <a:srgbClr val="0D0D0D"/>
              </a:solidFill>
              <a:latin typeface="Calibri" pitchFamily="34" charset="0"/>
            </a:endParaRPr>
          </a:p>
          <a:p>
            <a:pPr>
              <a:defRPr/>
            </a:pPr>
            <a:endParaRPr lang="bg-BG">
              <a:latin typeface="Calibri" pitchFamily="34" charset="0"/>
            </a:endParaRPr>
          </a:p>
        </p:txBody>
      </p:sp>
      <p:pic>
        <p:nvPicPr>
          <p:cNvPr id="14341" name="Picture 9" descr="logo_gc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286500"/>
            <a:ext cx="7159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5859463"/>
            <a:ext cx="71596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6215063"/>
            <a:ext cx="13335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5362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15365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15379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5380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5366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5367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5368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5369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15370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15377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5378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5371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5372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5373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5374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5375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5376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15364" name="Picture 2" descr="C:\Users\ЗЪ\Downloads\Billboard_Ëîò_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2875"/>
            <a:ext cx="85693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6386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387" name="Rectangle 26"/>
          <p:cNvSpPr>
            <a:spLocks noChangeArrowheads="1"/>
          </p:cNvSpPr>
          <p:nvPr/>
        </p:nvSpPr>
        <p:spPr bwMode="auto">
          <a:xfrm>
            <a:off x="179388" y="1228725"/>
            <a:ext cx="8856662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ОБХВАТ НА ПРОЕКТА</a:t>
            </a:r>
          </a:p>
          <a:p>
            <a:pPr algn="just"/>
            <a:r>
              <a:rPr lang="bg-BG" sz="1600"/>
              <a:t>Основната цел на проекта е да се извърши рехабилитация на железопътните участъци по железопътната линия Пловдив – Бургас. Проектът ще допринесе за изпълнение на поетите ангажименти на Република България за развитие на железопътната инфраструктура, достигане на европейските стандарти в съответствие с политиката на ЕС и стабилното развитие на транс-европейските транспортни мрежи.</a:t>
            </a:r>
          </a:p>
          <a:p>
            <a:pPr algn="just"/>
            <a:r>
              <a:rPr lang="bg-BG" sz="1600"/>
              <a:t>Проектът "Рехабилитация на железопътната инфраструктура по участъци на</a:t>
            </a:r>
          </a:p>
          <a:p>
            <a:pPr algn="just"/>
            <a:r>
              <a:rPr lang="bg-BG" sz="1600"/>
              <a:t>железопътната линия Пловдив – Бургас" е финансирао  от Кохезионен фонд на ЕС</a:t>
            </a:r>
          </a:p>
          <a:p>
            <a:pPr algn="just"/>
            <a:r>
              <a:rPr lang="bg-BG" sz="1600"/>
              <a:t>по Приоритетна ос 1 на ОП „Транспорт” 2007 – 2014 г.</a:t>
            </a:r>
            <a:endParaRPr lang="en-US" sz="1600"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bg-BG" sz="1600">
                <a:cs typeface="Times New Roman" pitchFamily="18" charset="0"/>
              </a:rPr>
              <a:t>Изготвяне на работен проект, с включени всички дейности по рехабилитация/ подновяване на железопътната инфраструктура;</a:t>
            </a:r>
          </a:p>
          <a:p>
            <a:pPr algn="just">
              <a:spcAft>
                <a:spcPts val="600"/>
              </a:spcAft>
            </a:pPr>
            <a:r>
              <a:rPr lang="bg-BG" sz="1600">
                <a:cs typeface="Times New Roman" pitchFamily="18" charset="0"/>
              </a:rPr>
              <a:t>Строително-монтажни работи:</a:t>
            </a:r>
          </a:p>
          <a:p>
            <a:pPr lvl="1" algn="just">
              <a:spcAft>
                <a:spcPts val="600"/>
              </a:spcAft>
              <a:buFontTx/>
              <a:buChar char="-"/>
            </a:pPr>
            <a:r>
              <a:rPr lang="bg-BG" sz="1600">
                <a:cs typeface="Times New Roman" pitchFamily="18" charset="0"/>
              </a:rPr>
              <a:t>по железен път и съоръжения</a:t>
            </a:r>
          </a:p>
          <a:p>
            <a:pPr lvl="1" algn="just">
              <a:spcAft>
                <a:spcPts val="600"/>
              </a:spcAft>
              <a:buFontTx/>
              <a:buChar char="-"/>
            </a:pPr>
            <a:r>
              <a:rPr lang="bg-BG" sz="1600">
                <a:cs typeface="Times New Roman" pitchFamily="18" charset="0"/>
              </a:rPr>
              <a:t> сгради</a:t>
            </a:r>
          </a:p>
          <a:p>
            <a:pPr lvl="1" algn="just">
              <a:spcAft>
                <a:spcPts val="600"/>
              </a:spcAft>
            </a:pPr>
            <a:r>
              <a:rPr lang="bg-BG" sz="1600">
                <a:cs typeface="Times New Roman" pitchFamily="18" charset="0"/>
              </a:rPr>
              <a:t>- по системите на контактната мрежа и секционните постове  </a:t>
            </a:r>
          </a:p>
          <a:p>
            <a:pPr lvl="1" algn="just">
              <a:spcAft>
                <a:spcPts val="600"/>
              </a:spcAft>
            </a:pPr>
            <a:r>
              <a:rPr lang="bg-BG" sz="1600">
                <a:cs typeface="Times New Roman" pitchFamily="18" charset="0"/>
              </a:rPr>
              <a:t>- по системите за сигнализация и телекомуникация,  описани в Техническите спесификации</a:t>
            </a:r>
            <a:endParaRPr lang="de-DE" sz="1600"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bg-BG" sz="1600">
                <a:cs typeface="Times New Roman" pitchFamily="18" charset="0"/>
              </a:rPr>
              <a:t>       </a:t>
            </a:r>
            <a:r>
              <a:rPr lang="en-US" sz="1600">
                <a:cs typeface="Times New Roman" pitchFamily="18" charset="0"/>
              </a:rPr>
              <a:t>- </a:t>
            </a:r>
            <a:r>
              <a:rPr lang="bg-BG" sz="1600">
                <a:cs typeface="Times New Roman" pitchFamily="18" charset="0"/>
              </a:rPr>
              <a:t>тестване и въвеждане в редовна експлоатация.</a:t>
            </a:r>
            <a:endParaRPr lang="de-DE" sz="1600">
              <a:cs typeface="Times New Roman" pitchFamily="18" charset="0"/>
            </a:endParaRPr>
          </a:p>
        </p:txBody>
      </p:sp>
      <p:grpSp>
        <p:nvGrpSpPr>
          <p:cNvPr id="16388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16392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16406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6407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6393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6394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6395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6396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16397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16404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6405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6398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6399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6400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6401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6402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6403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  <p:pic>
        <p:nvPicPr>
          <p:cNvPr id="16389" name="Picture 9" descr="logo_gc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286500"/>
            <a:ext cx="7159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859463"/>
            <a:ext cx="7143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6215063"/>
            <a:ext cx="13335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7410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411" name="Rectangle 27"/>
          <p:cNvSpPr>
            <a:spLocks noChangeArrowheads="1"/>
          </p:cNvSpPr>
          <p:nvPr/>
        </p:nvSpPr>
        <p:spPr bwMode="auto">
          <a:xfrm>
            <a:off x="395288" y="1125538"/>
            <a:ext cx="8497887" cy="559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endParaRPr lang="en-US" b="1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bg-BG" b="1">
                <a:solidFill>
                  <a:srgbClr val="000000"/>
                </a:solidFill>
                <a:latin typeface="Times New Roman" pitchFamily="18" charset="0"/>
              </a:rPr>
              <a:t>Изпълнение на строително-монтажни работи (СМР) по проекта</a:t>
            </a:r>
          </a:p>
          <a:p>
            <a:pPr algn="ctr">
              <a:lnSpc>
                <a:spcPct val="80000"/>
              </a:lnSpc>
            </a:pPr>
            <a:r>
              <a:rPr lang="bg-BG" b="1">
                <a:solidFill>
                  <a:srgbClr val="000000"/>
                </a:solidFill>
                <a:latin typeface="Times New Roman" pitchFamily="18" charset="0"/>
              </a:rPr>
              <a:t>ЛОТ 1 – </a:t>
            </a:r>
            <a:r>
              <a:rPr lang="bg-BG" b="1" i="1">
                <a:solidFill>
                  <a:srgbClr val="000000"/>
                </a:solidFill>
                <a:latin typeface="Times New Roman" pitchFamily="18" charset="0"/>
              </a:rPr>
              <a:t>към 08.06.2012 г. </a:t>
            </a: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Демонтаж на стар железен път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 65%,</a:t>
            </a:r>
          </a:p>
          <a:p>
            <a:pPr>
              <a:lnSpc>
                <a:spcPct val="80000"/>
              </a:lnSpc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Премахване на съществуващата баластова призма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 62%</a:t>
            </a:r>
          </a:p>
          <a:p>
            <a:pPr>
              <a:lnSpc>
                <a:spcPct val="80000"/>
              </a:lnSpc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Оформяне на основна земна площадка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-</a:t>
            </a: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 61%</a:t>
            </a:r>
          </a:p>
          <a:p>
            <a:pPr>
              <a:lnSpc>
                <a:spcPct val="80000"/>
              </a:lnSpc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Изграждане/възстановяване на жп съоръжения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–</a:t>
            </a: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 72,5%</a:t>
            </a:r>
          </a:p>
          <a:p>
            <a:pPr>
              <a:lnSpc>
                <a:spcPct val="80000"/>
              </a:lnSpc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Изграждане/рехабилитация на водоотводните системи 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– </a:t>
            </a: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45,50% </a:t>
            </a: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Полагане на нов железен път – 51%</a:t>
            </a: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Полагане на стрелки – 52 %</a:t>
            </a: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Контактна мрежа – 58,20 %</a:t>
            </a: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bg-BG">
                <a:solidFill>
                  <a:srgbClr val="000000"/>
                </a:solidFill>
                <a:latin typeface="Times New Roman" pitchFamily="18" charset="0"/>
              </a:rPr>
              <a:t>Осигурителна инсталация – 14%</a:t>
            </a: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bg-BG" sz="2000" u="sng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bg-BG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7412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17413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17427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7428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7414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415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416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417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17418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17425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7426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7419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420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421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422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423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7424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9" descr="logo_gc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308725"/>
            <a:ext cx="7159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8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5732463"/>
            <a:ext cx="7159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6143625"/>
            <a:ext cx="13335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8437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438" name="TextBox 26"/>
          <p:cNvSpPr txBox="1">
            <a:spLocks noChangeArrowheads="1"/>
          </p:cNvSpPr>
          <p:nvPr/>
        </p:nvSpPr>
        <p:spPr bwMode="auto">
          <a:xfrm>
            <a:off x="2339975" y="1557338"/>
            <a:ext cx="49196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g-BG" sz="2800">
                <a:latin typeface="Times New Roman" pitchFamily="18" charset="0"/>
                <a:cs typeface="Times New Roman" pitchFamily="18" charset="0"/>
              </a:rPr>
              <a:t>Доставка на материали – 100%</a:t>
            </a:r>
          </a:p>
        </p:txBody>
      </p:sp>
      <p:pic>
        <p:nvPicPr>
          <p:cNvPr id="28" name="Inhaltsplatzhalter 3" descr="Pld-Bs-Dostavki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2420888"/>
            <a:ext cx="7056784" cy="301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8440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18441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18455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8456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8442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8443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8444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8445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18446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18453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8454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8447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8448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8449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8450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8451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8452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9458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9459" name="Picture 2" descr="D:\Alex\Plovdiv-bur\PiX\pl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643188"/>
            <a:ext cx="490696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27"/>
          <p:cNvSpPr txBox="1">
            <a:spLocks noChangeArrowheads="1"/>
          </p:cNvSpPr>
          <p:nvPr/>
        </p:nvSpPr>
        <p:spPr bwMode="auto">
          <a:xfrm>
            <a:off x="827088" y="1341438"/>
            <a:ext cx="74168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g-BG" sz="2800">
                <a:latin typeface="Calibri" pitchFamily="34" charset="0"/>
              </a:rPr>
              <a:t>ПРОЕКТИРАНЕ :</a:t>
            </a:r>
          </a:p>
          <a:p>
            <a:pPr algn="ctr"/>
            <a:r>
              <a:rPr lang="bg-BG" sz="2800">
                <a:latin typeface="Calibri" pitchFamily="34" charset="0"/>
              </a:rPr>
              <a:t>ПРОЕКТИТЕ СА ПРЕДАДЕНИ ЗА ПРЕГЛЕД И ОЦЕНКА</a:t>
            </a:r>
          </a:p>
        </p:txBody>
      </p:sp>
      <p:pic>
        <p:nvPicPr>
          <p:cNvPr id="19461" name="Picture 8" descr="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5732463"/>
            <a:ext cx="7159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19463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19477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9478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9464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9465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9466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9467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19468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19475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19476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19469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9470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9471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9472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9473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19474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0482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9388" y="1196975"/>
            <a:ext cx="85693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dirty="0">
                <a:latin typeface="+mn-lt"/>
                <a:cs typeface="+mn-cs"/>
              </a:rPr>
              <a:t>Дренажи в гарите Михайлово и Калояновец – с обща дължина 2,567 км</a:t>
            </a:r>
            <a:endParaRPr lang="bg-BG" sz="2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dirty="0">
              <a:latin typeface="+mn-lt"/>
              <a:cs typeface="+mn-cs"/>
            </a:endParaRPr>
          </a:p>
        </p:txBody>
      </p:sp>
      <p:pic>
        <p:nvPicPr>
          <p:cNvPr id="20484" name="Picture 2" descr="D:\Alex\Plovdiv-bur\PiX\26.4.12\IMG_63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420938"/>
            <a:ext cx="40528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468313" y="1628775"/>
            <a:ext cx="75596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sz="2000" dirty="0">
                <a:latin typeface="+mn-lt"/>
                <a:cs typeface="+mn-cs"/>
              </a:rPr>
              <a:t>Положени канавки в междугарието по ПЪТ 2 – 4,853 </a:t>
            </a:r>
            <a:r>
              <a:rPr lang="bg-BG" dirty="0">
                <a:latin typeface="+mn-lt"/>
                <a:cs typeface="+mn-cs"/>
              </a:rPr>
              <a:t>км</a:t>
            </a:r>
            <a:endParaRPr lang="bg-BG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bg-BG" sz="2800" dirty="0">
              <a:latin typeface="+mn-lt"/>
              <a:cs typeface="+mn-cs"/>
            </a:endParaRPr>
          </a:p>
        </p:txBody>
      </p:sp>
      <p:pic>
        <p:nvPicPr>
          <p:cNvPr id="20486" name="Picture 3" descr="D:\Alex\Plovdiv-bur\PiX\26.4.12\IMG_6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20938"/>
            <a:ext cx="41052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 descr="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5949950"/>
            <a:ext cx="715962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8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20489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20503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0504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0490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0491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0492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0493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20494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20501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0502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0495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0496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0497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0498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0499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0500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4714875" y="428625"/>
            <a:ext cx="3316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1506" name="Rectangle 14"/>
          <p:cNvSpPr>
            <a:spLocks noChangeArrowheads="1"/>
          </p:cNvSpPr>
          <p:nvPr/>
        </p:nvSpPr>
        <p:spPr bwMode="auto">
          <a:xfrm>
            <a:off x="1643063" y="142875"/>
            <a:ext cx="640873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Рехабилитация на 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  <a:p>
            <a:pPr algn="ctr"/>
            <a:r>
              <a:rPr lang="bg-BG" sz="1500" b="1" i="1">
                <a:solidFill>
                  <a:schemeClr val="bg1"/>
                </a:solidFill>
                <a:latin typeface="Calibri" pitchFamily="34" charset="0"/>
              </a:rPr>
              <a:t>железопътната инфраструктура по участъци от жп линията Пловдив – Бургас</a:t>
            </a:r>
            <a:endParaRPr lang="en-US" sz="15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507" name="TextBox 27"/>
          <p:cNvSpPr txBox="1">
            <a:spLocks noChangeArrowheads="1"/>
          </p:cNvSpPr>
          <p:nvPr/>
        </p:nvSpPr>
        <p:spPr bwMode="auto">
          <a:xfrm>
            <a:off x="395288" y="1268413"/>
            <a:ext cx="756126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g-BG" sz="2400">
                <a:latin typeface="Times New Roman" pitchFamily="18" charset="0"/>
                <a:cs typeface="Times New Roman" pitchFamily="18" charset="0"/>
              </a:rPr>
              <a:t>Съоръжения и сгради:</a:t>
            </a:r>
          </a:p>
          <a:p>
            <a:endParaRPr lang="bg-BG" sz="2400">
              <a:latin typeface="Times New Roman" pitchFamily="18" charset="0"/>
              <a:cs typeface="Times New Roman" pitchFamily="18" charset="0"/>
            </a:endParaRPr>
          </a:p>
          <a:p>
            <a:r>
              <a:rPr lang="bg-BG" sz="2400">
                <a:latin typeface="Times New Roman" pitchFamily="18" charset="0"/>
                <a:cs typeface="Times New Roman" pitchFamily="18" charset="0"/>
              </a:rPr>
              <a:t>Гара Михайлово – 67%</a:t>
            </a:r>
          </a:p>
          <a:p>
            <a:r>
              <a:rPr lang="bg-BG" sz="2400">
                <a:latin typeface="Times New Roman" pitchFamily="18" charset="0"/>
                <a:cs typeface="Times New Roman" pitchFamily="18" charset="0"/>
              </a:rPr>
              <a:t>Гара Калояновец – 67%</a:t>
            </a:r>
          </a:p>
          <a:p>
            <a:r>
              <a:rPr lang="bg-BG" sz="2400">
                <a:latin typeface="Times New Roman" pitchFamily="18" charset="0"/>
                <a:cs typeface="Times New Roman" pitchFamily="18" charset="0"/>
              </a:rPr>
              <a:t>Междугарие ПЪТ2– 100%</a:t>
            </a:r>
          </a:p>
          <a:p>
            <a:r>
              <a:rPr lang="bg-BG" sz="2400">
                <a:latin typeface="Times New Roman" pitchFamily="18" charset="0"/>
                <a:cs typeface="Times New Roman" pitchFamily="18" charset="0"/>
              </a:rPr>
              <a:t>Междугарие ПЪТ1– 9%</a:t>
            </a:r>
          </a:p>
          <a:p>
            <a:endParaRPr lang="bg-BG" sz="2400">
              <a:latin typeface="Times New Roman" pitchFamily="18" charset="0"/>
              <a:cs typeface="Times New Roman" pitchFamily="18" charset="0"/>
            </a:endParaRPr>
          </a:p>
          <a:p>
            <a:endParaRPr lang="bg-BG" sz="2800">
              <a:latin typeface="Calibri" pitchFamily="34" charset="0"/>
            </a:endParaRPr>
          </a:p>
          <a:p>
            <a:endParaRPr lang="bg-BG" sz="2800">
              <a:latin typeface="Calibri" pitchFamily="34" charset="0"/>
            </a:endParaRPr>
          </a:p>
        </p:txBody>
      </p:sp>
      <p:pic>
        <p:nvPicPr>
          <p:cNvPr id="21508" name="Picture 3" descr="D:\Alex\Plovdiv-bur\PiX\26.4.12\IMG_6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268413"/>
            <a:ext cx="4679950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D:\Alex\Plovdiv-bur\PiX\26.4.12\IMG_6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36718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0" name="Group 7"/>
          <p:cNvGrpSpPr>
            <a:grpSpLocks/>
          </p:cNvGrpSpPr>
          <p:nvPr/>
        </p:nvGrpSpPr>
        <p:grpSpPr bwMode="auto">
          <a:xfrm>
            <a:off x="4286250" y="785813"/>
            <a:ext cx="1198563" cy="307975"/>
            <a:chOff x="5422" y="-189"/>
            <a:chExt cx="1265" cy="189"/>
          </a:xfrm>
        </p:grpSpPr>
        <p:grpSp>
          <p:nvGrpSpPr>
            <p:cNvPr id="21511" name="Group 8"/>
            <p:cNvGrpSpPr>
              <a:grpSpLocks/>
            </p:cNvGrpSpPr>
            <p:nvPr/>
          </p:nvGrpSpPr>
          <p:grpSpPr bwMode="auto">
            <a:xfrm>
              <a:off x="5432" y="-179"/>
              <a:ext cx="553" cy="168"/>
              <a:chOff x="5432" y="-179"/>
              <a:chExt cx="553" cy="168"/>
            </a:xfrm>
          </p:grpSpPr>
          <p:sp>
            <p:nvSpPr>
              <p:cNvPr id="21525" name="Freeform 9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2 w 553"/>
                  <a:gd name="T1" fmla="*/ 1 h 168"/>
                  <a:gd name="T2" fmla="*/ 1 w 553"/>
                  <a:gd name="T3" fmla="*/ 0 h 168"/>
                  <a:gd name="T4" fmla="*/ 0 w 553"/>
                  <a:gd name="T5" fmla="*/ 1 h 168"/>
                  <a:gd name="T6" fmla="*/ 2 w 553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3"/>
                  <a:gd name="T13" fmla="*/ 0 h 168"/>
                  <a:gd name="T14" fmla="*/ 553 w 553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3" h="168">
                    <a:moveTo>
                      <a:pt x="2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1526" name="Freeform 10"/>
              <p:cNvSpPr>
                <a:spLocks/>
              </p:cNvSpPr>
              <p:nvPr/>
            </p:nvSpPr>
            <p:spPr bwMode="auto">
              <a:xfrm>
                <a:off x="5432" y="-179"/>
                <a:ext cx="553" cy="168"/>
              </a:xfrm>
              <a:custGeom>
                <a:avLst/>
                <a:gdLst>
                  <a:gd name="T0" fmla="*/ 348 w 553"/>
                  <a:gd name="T1" fmla="*/ 130 h 168"/>
                  <a:gd name="T2" fmla="*/ 381 w 553"/>
                  <a:gd name="T3" fmla="*/ 167 h 168"/>
                  <a:gd name="T4" fmla="*/ 525 w 553"/>
                  <a:gd name="T5" fmla="*/ 167 h 168"/>
                  <a:gd name="T6" fmla="*/ 553 w 553"/>
                  <a:gd name="T7" fmla="*/ 151 h 168"/>
                  <a:gd name="T8" fmla="*/ 553 w 553"/>
                  <a:gd name="T9" fmla="*/ 45 h 168"/>
                  <a:gd name="T10" fmla="*/ 495 w 553"/>
                  <a:gd name="T11" fmla="*/ 3 h 168"/>
                  <a:gd name="T12" fmla="*/ 2 w 553"/>
                  <a:gd name="T13" fmla="*/ 1 h 168"/>
                  <a:gd name="T14" fmla="*/ 43 w 553"/>
                  <a:gd name="T15" fmla="*/ 52 h 168"/>
                  <a:gd name="T16" fmla="*/ 110 w 553"/>
                  <a:gd name="T17" fmla="*/ 52 h 168"/>
                  <a:gd name="T18" fmla="*/ 157 w 553"/>
                  <a:gd name="T19" fmla="*/ 91 h 168"/>
                  <a:gd name="T20" fmla="*/ 228 w 553"/>
                  <a:gd name="T21" fmla="*/ 91 h 168"/>
                  <a:gd name="T22" fmla="*/ 276 w 553"/>
                  <a:gd name="T23" fmla="*/ 130 h 168"/>
                  <a:gd name="T24" fmla="*/ 348 w 553"/>
                  <a:gd name="T25" fmla="*/ 130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3"/>
                  <a:gd name="T40" fmla="*/ 0 h 168"/>
                  <a:gd name="T41" fmla="*/ 553 w 553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3" h="168">
                    <a:moveTo>
                      <a:pt x="348" y="130"/>
                    </a:moveTo>
                    <a:lnTo>
                      <a:pt x="381" y="167"/>
                    </a:lnTo>
                    <a:lnTo>
                      <a:pt x="525" y="167"/>
                    </a:lnTo>
                    <a:lnTo>
                      <a:pt x="553" y="151"/>
                    </a:lnTo>
                    <a:lnTo>
                      <a:pt x="553" y="45"/>
                    </a:lnTo>
                    <a:lnTo>
                      <a:pt x="495" y="3"/>
                    </a:lnTo>
                    <a:lnTo>
                      <a:pt x="2" y="1"/>
                    </a:lnTo>
                    <a:lnTo>
                      <a:pt x="43" y="52"/>
                    </a:lnTo>
                    <a:lnTo>
                      <a:pt x="110" y="52"/>
                    </a:lnTo>
                    <a:lnTo>
                      <a:pt x="157" y="91"/>
                    </a:lnTo>
                    <a:lnTo>
                      <a:pt x="228" y="91"/>
                    </a:lnTo>
                    <a:lnTo>
                      <a:pt x="276" y="130"/>
                    </a:lnTo>
                    <a:lnTo>
                      <a:pt x="348" y="130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1512" name="Freeform 11"/>
            <p:cNvSpPr>
              <a:spLocks/>
            </p:cNvSpPr>
            <p:nvPr/>
          </p:nvSpPr>
          <p:spPr bwMode="auto">
            <a:xfrm>
              <a:off x="5432" y="-179"/>
              <a:ext cx="553" cy="168"/>
            </a:xfrm>
            <a:custGeom>
              <a:avLst/>
              <a:gdLst>
                <a:gd name="T0" fmla="*/ 0 w 553"/>
                <a:gd name="T1" fmla="*/ 1 h 168"/>
                <a:gd name="T2" fmla="*/ 495 w 553"/>
                <a:gd name="T3" fmla="*/ 3 h 168"/>
                <a:gd name="T4" fmla="*/ 553 w 553"/>
                <a:gd name="T5" fmla="*/ 45 h 168"/>
                <a:gd name="T6" fmla="*/ 553 w 553"/>
                <a:gd name="T7" fmla="*/ 151 h 168"/>
                <a:gd name="T8" fmla="*/ 525 w 553"/>
                <a:gd name="T9" fmla="*/ 167 h 168"/>
                <a:gd name="T10" fmla="*/ 381 w 553"/>
                <a:gd name="T11" fmla="*/ 167 h 168"/>
                <a:gd name="T12" fmla="*/ 348 w 553"/>
                <a:gd name="T13" fmla="*/ 130 h 168"/>
                <a:gd name="T14" fmla="*/ 276 w 553"/>
                <a:gd name="T15" fmla="*/ 130 h 168"/>
                <a:gd name="T16" fmla="*/ 228 w 553"/>
                <a:gd name="T17" fmla="*/ 91 h 168"/>
                <a:gd name="T18" fmla="*/ 157 w 553"/>
                <a:gd name="T19" fmla="*/ 91 h 168"/>
                <a:gd name="T20" fmla="*/ 110 w 553"/>
                <a:gd name="T21" fmla="*/ 52 h 168"/>
                <a:gd name="T22" fmla="*/ 43 w 553"/>
                <a:gd name="T23" fmla="*/ 52 h 168"/>
                <a:gd name="T24" fmla="*/ 1 w 553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3"/>
                <a:gd name="T40" fmla="*/ 0 h 168"/>
                <a:gd name="T41" fmla="*/ 553 w 553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3" h="168">
                  <a:moveTo>
                    <a:pt x="0" y="1"/>
                  </a:moveTo>
                  <a:lnTo>
                    <a:pt x="495" y="3"/>
                  </a:lnTo>
                  <a:lnTo>
                    <a:pt x="553" y="45"/>
                  </a:lnTo>
                  <a:lnTo>
                    <a:pt x="553" y="151"/>
                  </a:lnTo>
                  <a:lnTo>
                    <a:pt x="525" y="167"/>
                  </a:lnTo>
                  <a:lnTo>
                    <a:pt x="381" y="167"/>
                  </a:lnTo>
                  <a:lnTo>
                    <a:pt x="348" y="130"/>
                  </a:lnTo>
                  <a:lnTo>
                    <a:pt x="276" y="130"/>
                  </a:lnTo>
                  <a:lnTo>
                    <a:pt x="228" y="91"/>
                  </a:lnTo>
                  <a:lnTo>
                    <a:pt x="157" y="91"/>
                  </a:lnTo>
                  <a:lnTo>
                    <a:pt x="110" y="52"/>
                  </a:lnTo>
                  <a:lnTo>
                    <a:pt x="43" y="52"/>
                  </a:lnTo>
                  <a:lnTo>
                    <a:pt x="1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1513" name="Freeform 12"/>
            <p:cNvSpPr>
              <a:spLocks/>
            </p:cNvSpPr>
            <p:nvPr/>
          </p:nvSpPr>
          <p:spPr bwMode="auto">
            <a:xfrm>
              <a:off x="5780" y="-47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1514" name="Freeform 13"/>
            <p:cNvSpPr>
              <a:spLocks/>
            </p:cNvSpPr>
            <p:nvPr/>
          </p:nvSpPr>
          <p:spPr bwMode="auto">
            <a:xfrm>
              <a:off x="5662" y="-87"/>
              <a:ext cx="117" cy="0"/>
            </a:xfrm>
            <a:custGeom>
              <a:avLst/>
              <a:gdLst>
                <a:gd name="T0" fmla="*/ 116 w 117"/>
                <a:gd name="T1" fmla="*/ 0 w 117"/>
                <a:gd name="T2" fmla="*/ 116 w 117"/>
                <a:gd name="T3" fmla="*/ 0 60000 65536"/>
                <a:gd name="T4" fmla="*/ 0 60000 65536"/>
                <a:gd name="T5" fmla="*/ 0 60000 65536"/>
                <a:gd name="T6" fmla="*/ 0 w 117"/>
                <a:gd name="T7" fmla="*/ 117 w 11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7">
                  <a:moveTo>
                    <a:pt x="116" y="0"/>
                  </a:moveTo>
                  <a:lnTo>
                    <a:pt x="0" y="0"/>
                  </a:lnTo>
                  <a:lnTo>
                    <a:pt x="11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1515" name="Freeform 14"/>
            <p:cNvSpPr>
              <a:spLocks/>
            </p:cNvSpPr>
            <p:nvPr/>
          </p:nvSpPr>
          <p:spPr bwMode="auto">
            <a:xfrm>
              <a:off x="5541" y="-126"/>
              <a:ext cx="118" cy="0"/>
            </a:xfrm>
            <a:custGeom>
              <a:avLst/>
              <a:gdLst>
                <a:gd name="T0" fmla="*/ 117 w 118"/>
                <a:gd name="T1" fmla="*/ 0 w 118"/>
                <a:gd name="T2" fmla="*/ 117 w 118"/>
                <a:gd name="T3" fmla="*/ 0 60000 65536"/>
                <a:gd name="T4" fmla="*/ 0 60000 65536"/>
                <a:gd name="T5" fmla="*/ 0 60000 65536"/>
                <a:gd name="T6" fmla="*/ 0 w 118"/>
                <a:gd name="T7" fmla="*/ 118 w 11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8">
                  <a:moveTo>
                    <a:pt x="117" y="0"/>
                  </a:moveTo>
                  <a:lnTo>
                    <a:pt x="0" y="0"/>
                  </a:lnTo>
                  <a:lnTo>
                    <a:pt x="117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grpSp>
          <p:nvGrpSpPr>
            <p:cNvPr id="21516" name="Group 15"/>
            <p:cNvGrpSpPr>
              <a:grpSpLocks/>
            </p:cNvGrpSpPr>
            <p:nvPr/>
          </p:nvGrpSpPr>
          <p:grpSpPr bwMode="auto">
            <a:xfrm>
              <a:off x="6124" y="-179"/>
              <a:ext cx="554" cy="168"/>
              <a:chOff x="6124" y="-179"/>
              <a:chExt cx="554" cy="168"/>
            </a:xfrm>
          </p:grpSpPr>
          <p:sp>
            <p:nvSpPr>
              <p:cNvPr id="21523" name="Freeform 16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553 w 554"/>
                  <a:gd name="T1" fmla="*/ 1 h 168"/>
                  <a:gd name="T2" fmla="*/ 552 w 554"/>
                  <a:gd name="T3" fmla="*/ 0 h 168"/>
                  <a:gd name="T4" fmla="*/ 551 w 554"/>
                  <a:gd name="T5" fmla="*/ 1 h 168"/>
                  <a:gd name="T6" fmla="*/ 553 w 554"/>
                  <a:gd name="T7" fmla="*/ 1 h 1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4"/>
                  <a:gd name="T13" fmla="*/ 0 h 168"/>
                  <a:gd name="T14" fmla="*/ 554 w 554"/>
                  <a:gd name="T15" fmla="*/ 168 h 1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4" h="168">
                    <a:moveTo>
                      <a:pt x="553" y="1"/>
                    </a:moveTo>
                    <a:lnTo>
                      <a:pt x="552" y="0"/>
                    </a:lnTo>
                    <a:lnTo>
                      <a:pt x="551" y="1"/>
                    </a:lnTo>
                    <a:lnTo>
                      <a:pt x="553" y="1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  <p:sp>
            <p:nvSpPr>
              <p:cNvPr id="21524" name="Freeform 17"/>
              <p:cNvSpPr>
                <a:spLocks/>
              </p:cNvSpPr>
              <p:nvPr/>
            </p:nvSpPr>
            <p:spPr bwMode="auto">
              <a:xfrm>
                <a:off x="6124" y="-179"/>
                <a:ext cx="554" cy="168"/>
              </a:xfrm>
              <a:custGeom>
                <a:avLst/>
                <a:gdLst>
                  <a:gd name="T0" fmla="*/ 28 w 554"/>
                  <a:gd name="T1" fmla="*/ 167 h 168"/>
                  <a:gd name="T2" fmla="*/ 171 w 554"/>
                  <a:gd name="T3" fmla="*/ 167 h 168"/>
                  <a:gd name="T4" fmla="*/ 206 w 554"/>
                  <a:gd name="T5" fmla="*/ 130 h 168"/>
                  <a:gd name="T6" fmla="*/ 277 w 554"/>
                  <a:gd name="T7" fmla="*/ 130 h 168"/>
                  <a:gd name="T8" fmla="*/ 325 w 554"/>
                  <a:gd name="T9" fmla="*/ 91 h 168"/>
                  <a:gd name="T10" fmla="*/ 397 w 554"/>
                  <a:gd name="T11" fmla="*/ 91 h 168"/>
                  <a:gd name="T12" fmla="*/ 442 w 554"/>
                  <a:gd name="T13" fmla="*/ 52 h 168"/>
                  <a:gd name="T14" fmla="*/ 510 w 554"/>
                  <a:gd name="T15" fmla="*/ 52 h 168"/>
                  <a:gd name="T16" fmla="*/ 551 w 554"/>
                  <a:gd name="T17" fmla="*/ 1 h 168"/>
                  <a:gd name="T18" fmla="*/ 57 w 554"/>
                  <a:gd name="T19" fmla="*/ 3 h 168"/>
                  <a:gd name="T20" fmla="*/ 0 w 554"/>
                  <a:gd name="T21" fmla="*/ 45 h 168"/>
                  <a:gd name="T22" fmla="*/ 0 w 554"/>
                  <a:gd name="T23" fmla="*/ 151 h 168"/>
                  <a:gd name="T24" fmla="*/ 28 w 554"/>
                  <a:gd name="T25" fmla="*/ 167 h 1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4"/>
                  <a:gd name="T40" fmla="*/ 0 h 168"/>
                  <a:gd name="T41" fmla="*/ 554 w 554"/>
                  <a:gd name="T42" fmla="*/ 168 h 1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4" h="168">
                    <a:moveTo>
                      <a:pt x="28" y="167"/>
                    </a:moveTo>
                    <a:lnTo>
                      <a:pt x="171" y="167"/>
                    </a:lnTo>
                    <a:lnTo>
                      <a:pt x="206" y="130"/>
                    </a:lnTo>
                    <a:lnTo>
                      <a:pt x="277" y="130"/>
                    </a:lnTo>
                    <a:lnTo>
                      <a:pt x="325" y="91"/>
                    </a:lnTo>
                    <a:lnTo>
                      <a:pt x="397" y="91"/>
                    </a:lnTo>
                    <a:lnTo>
                      <a:pt x="442" y="52"/>
                    </a:lnTo>
                    <a:lnTo>
                      <a:pt x="510" y="52"/>
                    </a:lnTo>
                    <a:lnTo>
                      <a:pt x="551" y="1"/>
                    </a:lnTo>
                    <a:lnTo>
                      <a:pt x="57" y="3"/>
                    </a:lnTo>
                    <a:lnTo>
                      <a:pt x="0" y="45"/>
                    </a:lnTo>
                    <a:lnTo>
                      <a:pt x="0" y="151"/>
                    </a:lnTo>
                    <a:lnTo>
                      <a:pt x="28" y="167"/>
                    </a:lnTo>
                    <a:close/>
                  </a:path>
                </a:pathLst>
              </a:custGeom>
              <a:solidFill>
                <a:srgbClr val="F7D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/>
              </a:p>
            </p:txBody>
          </p:sp>
        </p:grpSp>
        <p:sp>
          <p:nvSpPr>
            <p:cNvPr id="21517" name="Freeform 18"/>
            <p:cNvSpPr>
              <a:spLocks/>
            </p:cNvSpPr>
            <p:nvPr/>
          </p:nvSpPr>
          <p:spPr bwMode="auto">
            <a:xfrm>
              <a:off x="6124" y="-179"/>
              <a:ext cx="554" cy="168"/>
            </a:xfrm>
            <a:custGeom>
              <a:avLst/>
              <a:gdLst>
                <a:gd name="T0" fmla="*/ 553 w 554"/>
                <a:gd name="T1" fmla="*/ 1 h 168"/>
                <a:gd name="T2" fmla="*/ 57 w 554"/>
                <a:gd name="T3" fmla="*/ 3 h 168"/>
                <a:gd name="T4" fmla="*/ 0 w 554"/>
                <a:gd name="T5" fmla="*/ 45 h 168"/>
                <a:gd name="T6" fmla="*/ 0 w 554"/>
                <a:gd name="T7" fmla="*/ 151 h 168"/>
                <a:gd name="T8" fmla="*/ 28 w 554"/>
                <a:gd name="T9" fmla="*/ 167 h 168"/>
                <a:gd name="T10" fmla="*/ 171 w 554"/>
                <a:gd name="T11" fmla="*/ 167 h 168"/>
                <a:gd name="T12" fmla="*/ 206 w 554"/>
                <a:gd name="T13" fmla="*/ 130 h 168"/>
                <a:gd name="T14" fmla="*/ 277 w 554"/>
                <a:gd name="T15" fmla="*/ 130 h 168"/>
                <a:gd name="T16" fmla="*/ 325 w 554"/>
                <a:gd name="T17" fmla="*/ 91 h 168"/>
                <a:gd name="T18" fmla="*/ 397 w 554"/>
                <a:gd name="T19" fmla="*/ 91 h 168"/>
                <a:gd name="T20" fmla="*/ 442 w 554"/>
                <a:gd name="T21" fmla="*/ 52 h 168"/>
                <a:gd name="T22" fmla="*/ 510 w 554"/>
                <a:gd name="T23" fmla="*/ 52 h 168"/>
                <a:gd name="T24" fmla="*/ 552 w 554"/>
                <a:gd name="T25" fmla="*/ 0 h 1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4"/>
                <a:gd name="T40" fmla="*/ 0 h 168"/>
                <a:gd name="T41" fmla="*/ 554 w 554"/>
                <a:gd name="T42" fmla="*/ 168 h 1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4" h="168">
                  <a:moveTo>
                    <a:pt x="553" y="1"/>
                  </a:moveTo>
                  <a:lnTo>
                    <a:pt x="57" y="3"/>
                  </a:lnTo>
                  <a:lnTo>
                    <a:pt x="0" y="45"/>
                  </a:lnTo>
                  <a:lnTo>
                    <a:pt x="0" y="151"/>
                  </a:lnTo>
                  <a:lnTo>
                    <a:pt x="28" y="167"/>
                  </a:lnTo>
                  <a:lnTo>
                    <a:pt x="171" y="167"/>
                  </a:lnTo>
                  <a:lnTo>
                    <a:pt x="206" y="130"/>
                  </a:lnTo>
                  <a:lnTo>
                    <a:pt x="277" y="130"/>
                  </a:lnTo>
                  <a:lnTo>
                    <a:pt x="325" y="91"/>
                  </a:lnTo>
                  <a:lnTo>
                    <a:pt x="397" y="91"/>
                  </a:lnTo>
                  <a:lnTo>
                    <a:pt x="442" y="52"/>
                  </a:lnTo>
                  <a:lnTo>
                    <a:pt x="510" y="52"/>
                  </a:lnTo>
                  <a:lnTo>
                    <a:pt x="552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1518" name="Freeform 19"/>
            <p:cNvSpPr>
              <a:spLocks/>
            </p:cNvSpPr>
            <p:nvPr/>
          </p:nvSpPr>
          <p:spPr bwMode="auto">
            <a:xfrm>
              <a:off x="6207" y="-47"/>
              <a:ext cx="119" cy="0"/>
            </a:xfrm>
            <a:custGeom>
              <a:avLst/>
              <a:gdLst>
                <a:gd name="T0" fmla="*/ 118 w 119"/>
                <a:gd name="T1" fmla="*/ 0 w 119"/>
                <a:gd name="T2" fmla="*/ 118 w 119"/>
                <a:gd name="T3" fmla="*/ 0 60000 65536"/>
                <a:gd name="T4" fmla="*/ 0 60000 65536"/>
                <a:gd name="T5" fmla="*/ 0 60000 65536"/>
                <a:gd name="T6" fmla="*/ 0 w 119"/>
                <a:gd name="T7" fmla="*/ 119 w 11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19">
                  <a:moveTo>
                    <a:pt x="118" y="0"/>
                  </a:moveTo>
                  <a:lnTo>
                    <a:pt x="0" y="0"/>
                  </a:lnTo>
                  <a:lnTo>
                    <a:pt x="118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1519" name="Freeform 20"/>
            <p:cNvSpPr>
              <a:spLocks/>
            </p:cNvSpPr>
            <p:nvPr/>
          </p:nvSpPr>
          <p:spPr bwMode="auto">
            <a:xfrm>
              <a:off x="6339" y="-87"/>
              <a:ext cx="106" cy="0"/>
            </a:xfrm>
            <a:custGeom>
              <a:avLst/>
              <a:gdLst>
                <a:gd name="T0" fmla="*/ 105 w 106"/>
                <a:gd name="T1" fmla="*/ 0 w 106"/>
                <a:gd name="T2" fmla="*/ 105 w 106"/>
                <a:gd name="T3" fmla="*/ 0 60000 65536"/>
                <a:gd name="T4" fmla="*/ 0 60000 65536"/>
                <a:gd name="T5" fmla="*/ 0 60000 65536"/>
                <a:gd name="T6" fmla="*/ 0 w 106"/>
                <a:gd name="T7" fmla="*/ 106 w 106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6">
                  <a:moveTo>
                    <a:pt x="105" y="0"/>
                  </a:moveTo>
                  <a:lnTo>
                    <a:pt x="0" y="0"/>
                  </a:lnTo>
                  <a:lnTo>
                    <a:pt x="105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1520" name="Freeform 21"/>
            <p:cNvSpPr>
              <a:spLocks/>
            </p:cNvSpPr>
            <p:nvPr/>
          </p:nvSpPr>
          <p:spPr bwMode="auto">
            <a:xfrm>
              <a:off x="6459" y="-126"/>
              <a:ext cx="107" cy="0"/>
            </a:xfrm>
            <a:custGeom>
              <a:avLst/>
              <a:gdLst>
                <a:gd name="T0" fmla="*/ 106 w 107"/>
                <a:gd name="T1" fmla="*/ 0 w 107"/>
                <a:gd name="T2" fmla="*/ 106 w 107"/>
                <a:gd name="T3" fmla="*/ 0 60000 65536"/>
                <a:gd name="T4" fmla="*/ 0 60000 65536"/>
                <a:gd name="T5" fmla="*/ 0 60000 65536"/>
                <a:gd name="T6" fmla="*/ 0 w 107"/>
                <a:gd name="T7" fmla="*/ 107 w 107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07">
                  <a:moveTo>
                    <a:pt x="106" y="0"/>
                  </a:moveTo>
                  <a:lnTo>
                    <a:pt x="0" y="0"/>
                  </a:lnTo>
                  <a:lnTo>
                    <a:pt x="106" y="0"/>
                  </a:lnTo>
                </a:path>
              </a:pathLst>
            </a:custGeom>
            <a:noFill/>
            <a:ln w="12573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1521" name="Freeform 22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29 w 140"/>
                <a:gd name="T1" fmla="*/ 10 h 170"/>
                <a:gd name="T2" fmla="*/ 27 w 140"/>
                <a:gd name="T3" fmla="*/ 19 h 170"/>
                <a:gd name="T4" fmla="*/ 28 w 140"/>
                <a:gd name="T5" fmla="*/ 55 h 170"/>
                <a:gd name="T6" fmla="*/ 34 w 140"/>
                <a:gd name="T7" fmla="*/ 64 h 170"/>
                <a:gd name="T8" fmla="*/ 52 w 140"/>
                <a:gd name="T9" fmla="*/ 60 h 170"/>
                <a:gd name="T10" fmla="*/ 57 w 140"/>
                <a:gd name="T11" fmla="*/ 73 h 170"/>
                <a:gd name="T12" fmla="*/ 58 w 140"/>
                <a:gd name="T13" fmla="*/ 134 h 170"/>
                <a:gd name="T14" fmla="*/ 46 w 140"/>
                <a:gd name="T15" fmla="*/ 144 h 170"/>
                <a:gd name="T16" fmla="*/ 27 w 140"/>
                <a:gd name="T17" fmla="*/ 153 h 170"/>
                <a:gd name="T18" fmla="*/ 9 w 140"/>
                <a:gd name="T19" fmla="*/ 161 h 170"/>
                <a:gd name="T20" fmla="*/ 0 w 140"/>
                <a:gd name="T21" fmla="*/ 167 h 170"/>
                <a:gd name="T22" fmla="*/ 1 w 140"/>
                <a:gd name="T23" fmla="*/ 170 h 170"/>
                <a:gd name="T24" fmla="*/ 139 w 140"/>
                <a:gd name="T25" fmla="*/ 170 h 170"/>
                <a:gd name="T26" fmla="*/ 139 w 140"/>
                <a:gd name="T27" fmla="*/ 165 h 170"/>
                <a:gd name="T28" fmla="*/ 125 w 140"/>
                <a:gd name="T29" fmla="*/ 158 h 170"/>
                <a:gd name="T30" fmla="*/ 105 w 140"/>
                <a:gd name="T31" fmla="*/ 150 h 170"/>
                <a:gd name="T32" fmla="*/ 88 w 140"/>
                <a:gd name="T33" fmla="*/ 140 h 170"/>
                <a:gd name="T34" fmla="*/ 82 w 140"/>
                <a:gd name="T35" fmla="*/ 134 h 170"/>
                <a:gd name="T36" fmla="*/ 82 w 140"/>
                <a:gd name="T37" fmla="*/ 73 h 170"/>
                <a:gd name="T38" fmla="*/ 97 w 140"/>
                <a:gd name="T39" fmla="*/ 63 h 170"/>
                <a:gd name="T40" fmla="*/ 112 w 140"/>
                <a:gd name="T41" fmla="*/ 56 h 170"/>
                <a:gd name="T42" fmla="*/ 113 w 140"/>
                <a:gd name="T43" fmla="*/ 55 h 170"/>
                <a:gd name="T44" fmla="*/ 113 w 140"/>
                <a:gd name="T45" fmla="*/ 19 h 170"/>
                <a:gd name="T46" fmla="*/ 111 w 140"/>
                <a:gd name="T47" fmla="*/ 10 h 170"/>
                <a:gd name="T48" fmla="*/ 106 w 140"/>
                <a:gd name="T49" fmla="*/ 7 h 170"/>
                <a:gd name="T50" fmla="*/ 99 w 140"/>
                <a:gd name="T51" fmla="*/ 3 h 170"/>
                <a:gd name="T52" fmla="*/ 91 w 140"/>
                <a:gd name="T53" fmla="*/ 0 h 170"/>
                <a:gd name="T54" fmla="*/ 47 w 140"/>
                <a:gd name="T55" fmla="*/ 0 h 170"/>
                <a:gd name="T56" fmla="*/ 40 w 140"/>
                <a:gd name="T57" fmla="*/ 3 h 170"/>
                <a:gd name="T58" fmla="*/ 33 w 140"/>
                <a:gd name="T59" fmla="*/ 7 h 170"/>
                <a:gd name="T60" fmla="*/ 29 w 140"/>
                <a:gd name="T61" fmla="*/ 10 h 1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0"/>
                <a:gd name="T94" fmla="*/ 0 h 170"/>
                <a:gd name="T95" fmla="*/ 140 w 140"/>
                <a:gd name="T96" fmla="*/ 170 h 1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0" h="170">
                  <a:moveTo>
                    <a:pt x="29" y="10"/>
                  </a:move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7D3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  <p:sp>
          <p:nvSpPr>
            <p:cNvPr id="21522" name="Freeform 23"/>
            <p:cNvSpPr>
              <a:spLocks/>
            </p:cNvSpPr>
            <p:nvPr/>
          </p:nvSpPr>
          <p:spPr bwMode="auto">
            <a:xfrm>
              <a:off x="5986" y="-179"/>
              <a:ext cx="140" cy="170"/>
            </a:xfrm>
            <a:custGeom>
              <a:avLst/>
              <a:gdLst>
                <a:gd name="T0" fmla="*/ 71 w 140"/>
                <a:gd name="T1" fmla="*/ 0 h 170"/>
                <a:gd name="T2" fmla="*/ 61 w 140"/>
                <a:gd name="T3" fmla="*/ 0 h 170"/>
                <a:gd name="T4" fmla="*/ 47 w 140"/>
                <a:gd name="T5" fmla="*/ 0 h 170"/>
                <a:gd name="T6" fmla="*/ 40 w 140"/>
                <a:gd name="T7" fmla="*/ 3 h 170"/>
                <a:gd name="T8" fmla="*/ 33 w 140"/>
                <a:gd name="T9" fmla="*/ 7 h 170"/>
                <a:gd name="T10" fmla="*/ 29 w 140"/>
                <a:gd name="T11" fmla="*/ 10 h 170"/>
                <a:gd name="T12" fmla="*/ 27 w 140"/>
                <a:gd name="T13" fmla="*/ 19 h 170"/>
                <a:gd name="T14" fmla="*/ 28 w 140"/>
                <a:gd name="T15" fmla="*/ 55 h 170"/>
                <a:gd name="T16" fmla="*/ 34 w 140"/>
                <a:gd name="T17" fmla="*/ 64 h 170"/>
                <a:gd name="T18" fmla="*/ 52 w 140"/>
                <a:gd name="T19" fmla="*/ 60 h 170"/>
                <a:gd name="T20" fmla="*/ 57 w 140"/>
                <a:gd name="T21" fmla="*/ 73 h 170"/>
                <a:gd name="T22" fmla="*/ 58 w 140"/>
                <a:gd name="T23" fmla="*/ 134 h 170"/>
                <a:gd name="T24" fmla="*/ 46 w 140"/>
                <a:gd name="T25" fmla="*/ 144 h 170"/>
                <a:gd name="T26" fmla="*/ 27 w 140"/>
                <a:gd name="T27" fmla="*/ 153 h 170"/>
                <a:gd name="T28" fmla="*/ 9 w 140"/>
                <a:gd name="T29" fmla="*/ 161 h 170"/>
                <a:gd name="T30" fmla="*/ 0 w 140"/>
                <a:gd name="T31" fmla="*/ 167 h 170"/>
                <a:gd name="T32" fmla="*/ 1 w 140"/>
                <a:gd name="T33" fmla="*/ 170 h 170"/>
                <a:gd name="T34" fmla="*/ 139 w 140"/>
                <a:gd name="T35" fmla="*/ 170 h 170"/>
                <a:gd name="T36" fmla="*/ 139 w 140"/>
                <a:gd name="T37" fmla="*/ 165 h 170"/>
                <a:gd name="T38" fmla="*/ 125 w 140"/>
                <a:gd name="T39" fmla="*/ 158 h 170"/>
                <a:gd name="T40" fmla="*/ 105 w 140"/>
                <a:gd name="T41" fmla="*/ 150 h 170"/>
                <a:gd name="T42" fmla="*/ 88 w 140"/>
                <a:gd name="T43" fmla="*/ 140 h 170"/>
                <a:gd name="T44" fmla="*/ 82 w 140"/>
                <a:gd name="T45" fmla="*/ 134 h 170"/>
                <a:gd name="T46" fmla="*/ 82 w 140"/>
                <a:gd name="T47" fmla="*/ 73 h 170"/>
                <a:gd name="T48" fmla="*/ 97 w 140"/>
                <a:gd name="T49" fmla="*/ 63 h 170"/>
                <a:gd name="T50" fmla="*/ 112 w 140"/>
                <a:gd name="T51" fmla="*/ 56 h 170"/>
                <a:gd name="T52" fmla="*/ 113 w 140"/>
                <a:gd name="T53" fmla="*/ 55 h 170"/>
                <a:gd name="T54" fmla="*/ 113 w 140"/>
                <a:gd name="T55" fmla="*/ 19 h 170"/>
                <a:gd name="T56" fmla="*/ 111 w 140"/>
                <a:gd name="T57" fmla="*/ 10 h 170"/>
                <a:gd name="T58" fmla="*/ 106 w 140"/>
                <a:gd name="T59" fmla="*/ 7 h 170"/>
                <a:gd name="T60" fmla="*/ 99 w 140"/>
                <a:gd name="T61" fmla="*/ 3 h 170"/>
                <a:gd name="T62" fmla="*/ 91 w 140"/>
                <a:gd name="T63" fmla="*/ 0 h 170"/>
                <a:gd name="T64" fmla="*/ 81 w 140"/>
                <a:gd name="T65" fmla="*/ 0 h 170"/>
                <a:gd name="T66" fmla="*/ 71 w 140"/>
                <a:gd name="T67" fmla="*/ 0 h 1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0"/>
                <a:gd name="T103" fmla="*/ 0 h 170"/>
                <a:gd name="T104" fmla="*/ 140 w 140"/>
                <a:gd name="T105" fmla="*/ 170 h 1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0" h="170">
                  <a:moveTo>
                    <a:pt x="71" y="0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0" y="3"/>
                  </a:lnTo>
                  <a:lnTo>
                    <a:pt x="33" y="7"/>
                  </a:lnTo>
                  <a:lnTo>
                    <a:pt x="29" y="10"/>
                  </a:lnTo>
                  <a:lnTo>
                    <a:pt x="27" y="19"/>
                  </a:lnTo>
                  <a:lnTo>
                    <a:pt x="28" y="55"/>
                  </a:lnTo>
                  <a:lnTo>
                    <a:pt x="34" y="64"/>
                  </a:lnTo>
                  <a:lnTo>
                    <a:pt x="52" y="60"/>
                  </a:lnTo>
                  <a:lnTo>
                    <a:pt x="57" y="73"/>
                  </a:lnTo>
                  <a:lnTo>
                    <a:pt x="58" y="134"/>
                  </a:lnTo>
                  <a:lnTo>
                    <a:pt x="46" y="144"/>
                  </a:lnTo>
                  <a:lnTo>
                    <a:pt x="27" y="153"/>
                  </a:lnTo>
                  <a:lnTo>
                    <a:pt x="9" y="161"/>
                  </a:lnTo>
                  <a:lnTo>
                    <a:pt x="0" y="167"/>
                  </a:lnTo>
                  <a:lnTo>
                    <a:pt x="1" y="170"/>
                  </a:lnTo>
                  <a:lnTo>
                    <a:pt x="139" y="170"/>
                  </a:lnTo>
                  <a:lnTo>
                    <a:pt x="139" y="165"/>
                  </a:lnTo>
                  <a:lnTo>
                    <a:pt x="125" y="158"/>
                  </a:lnTo>
                  <a:lnTo>
                    <a:pt x="105" y="150"/>
                  </a:lnTo>
                  <a:lnTo>
                    <a:pt x="88" y="140"/>
                  </a:lnTo>
                  <a:lnTo>
                    <a:pt x="82" y="134"/>
                  </a:lnTo>
                  <a:lnTo>
                    <a:pt x="82" y="73"/>
                  </a:lnTo>
                  <a:lnTo>
                    <a:pt x="97" y="63"/>
                  </a:lnTo>
                  <a:lnTo>
                    <a:pt x="112" y="56"/>
                  </a:lnTo>
                  <a:lnTo>
                    <a:pt x="113" y="55"/>
                  </a:lnTo>
                  <a:lnTo>
                    <a:pt x="113" y="19"/>
                  </a:lnTo>
                  <a:lnTo>
                    <a:pt x="111" y="10"/>
                  </a:lnTo>
                  <a:lnTo>
                    <a:pt x="106" y="7"/>
                  </a:lnTo>
                  <a:lnTo>
                    <a:pt x="99" y="3"/>
                  </a:lnTo>
                  <a:lnTo>
                    <a:pt x="91" y="0"/>
                  </a:lnTo>
                  <a:lnTo>
                    <a:pt x="81" y="0"/>
                  </a:lnTo>
                  <a:lnTo>
                    <a:pt x="71" y="0"/>
                  </a:lnTo>
                  <a:close/>
                </a:path>
              </a:pathLst>
            </a:custGeom>
            <a:noFill/>
            <a:ln w="12572">
              <a:solidFill>
                <a:srgbClr val="0065CB"/>
              </a:solidFill>
              <a:round/>
              <a:headEnd/>
              <a:tailEnd/>
            </a:ln>
          </p:spPr>
          <p:txBody>
            <a:bodyPr/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726</Words>
  <Application>Microsoft Office PowerPoint</Application>
  <PresentationFormat>On-screen Show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ЗЪ</dc:creator>
  <cp:lastModifiedBy>Plamen Mitov</cp:lastModifiedBy>
  <cp:revision>133</cp:revision>
  <dcterms:created xsi:type="dcterms:W3CDTF">2012-06-04T07:20:28Z</dcterms:created>
  <dcterms:modified xsi:type="dcterms:W3CDTF">2012-06-07T08:46:55Z</dcterms:modified>
</cp:coreProperties>
</file>